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64" r:id="rId4"/>
    <p:sldId id="258" r:id="rId5"/>
    <p:sldId id="267" r:id="rId6"/>
    <p:sldId id="259" r:id="rId7"/>
    <p:sldId id="260" r:id="rId8"/>
    <p:sldId id="268" r:id="rId9"/>
    <p:sldId id="261" r:id="rId10"/>
    <p:sldId id="265" r:id="rId11"/>
    <p:sldId id="262" r:id="rId12"/>
    <p:sldId id="266" r:id="rId13"/>
    <p:sldId id="263" r:id="rId14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9052" y="425569"/>
            <a:ext cx="7772400" cy="1362075"/>
          </a:xfrm>
          <a:prstGeom prst="rect">
            <a:avLst/>
          </a:prstGeom>
        </p:spPr>
        <p:txBody>
          <a:bodyPr anchor="b" anchorCtr="0"/>
          <a:lstStyle>
            <a:lvl1pPr algn="r">
              <a:defRPr sz="4000" b="1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1700213"/>
            <a:ext cx="7772400" cy="1500187"/>
          </a:xfrm>
          <a:prstGeom prst="rect">
            <a:avLst/>
          </a:prstGeom>
        </p:spPr>
        <p:txBody>
          <a:bodyPr anchor="t" anchorCtr="0"/>
          <a:lstStyle>
            <a:lvl1pPr marL="0" indent="0" algn="r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900">
        <p14:glitter pattern="hexagon"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900">
        <p14:glitter pattern="hexagon"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900">
        <p14:glitter pattern="hexagon"/>
      </p:transition>
    </mc:Choice>
    <mc:Fallback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900">
        <p14:glitter pattern="hexagon"/>
      </p:transition>
    </mc:Choice>
    <mc:Fallback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900">
        <p14:glitter pattern="hexagon"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4770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900">
        <p14:glitter pattern="hexagon"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bg>
      <p:bgPr>
        <a:blipFill dpi="0" rotWithShape="0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4770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900">
        <p14:glitter pattern="hexagon"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0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233987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733800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900">
        <p14:glitter pattern="hexagon"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705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900">
        <p14:glitter pattern="hexagon"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6294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33550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373312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33550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73312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900">
        <p14:glitter pattern="hexagon"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705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900">
        <p14:glitter pattern="hexagon"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900">
        <p14:glitter pattern="hexagon"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900">
        <p14:glitter pattern="hexagon"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5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477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</p:sldLayoutIdLst>
  <mc:AlternateContent xmlns:mc="http://schemas.openxmlformats.org/markup-compatibility/2006">
    <mc:Choice xmlns:p14="http://schemas.microsoft.com/office/powerpoint/2010/main" xmlns="" Requires="p14">
      <p:transition spd="slow" p14:dur="3900">
        <p14:glitter pattern="hexagon"/>
      </p:transition>
    </mc:Choice>
    <mc:Fallback>
      <p:transition spd="slow">
        <p:fade/>
      </p:transition>
    </mc:Fallback>
  </mc:AlternateConten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>
              <a:lumMod val="75000"/>
            </a:schemeClr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2">
              <a:lumMod val="75000"/>
            </a:schemeClr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2">
              <a:lumMod val="75000"/>
            </a:schemeClr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2">
              <a:lumMod val="75000"/>
            </a:schemeClr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2">
              <a:lumMod val="75000"/>
            </a:schemeClr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2">
              <a:lumMod val="75000"/>
            </a:schemeClr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img.radio.cz/pictures/c/zvirata/moucha_tse_tse.jpg" TargetMode="External"/><Relationship Id="rId2" Type="http://schemas.openxmlformats.org/officeDocument/2006/relationships/hyperlink" Target="http://atominfo.cz/wp-content/uploads/2011/09/mochovce_2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upload.wikimedia.org/wikipedia/commons/5/5d/MRSA_SEM_7821_lores.jpg" TargetMode="External"/><Relationship Id="rId5" Type="http://schemas.openxmlformats.org/officeDocument/2006/relationships/hyperlink" Target="http://dxline.info/img/new_ail/radiation-sickness_1.jpg" TargetMode="External"/><Relationship Id="rId4" Type="http://schemas.openxmlformats.org/officeDocument/2006/relationships/hyperlink" Target="http://www.aros.cz/wp-content/gallery/repka-olejka/repka_olejka_1.jpg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Vliv záření na životní prostředí</a:t>
            </a:r>
            <a:endParaRPr lang="cs-CZ" dirty="0"/>
          </a:p>
        </p:txBody>
      </p:sp>
      <p:sp>
        <p:nvSpPr>
          <p:cNvPr id="3" name="Subtitl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Jan Šulc, Jakub Tesárek, Matěj Tyc</a:t>
            </a:r>
            <a:endParaRPr lang="cs-CZ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207593" y="0"/>
            <a:ext cx="951338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1560689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08520" y="-531440"/>
            <a:ext cx="9245802" cy="8511346"/>
          </a:xfrm>
        </p:spPr>
      </p:pic>
    </p:spTree>
    <p:extLst>
      <p:ext uri="{BB962C8B-B14F-4D97-AF65-F5344CB8AC3E}">
        <p14:creationId xmlns:p14="http://schemas.microsoft.com/office/powerpoint/2010/main" xmlns="" val="13980678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900">
        <p14:glitter pattern="hexago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Rostliny</a:t>
            </a:r>
            <a:endParaRPr lang="cs-C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Ozáření způsobuje spoustu možných reakcí. Mohou to být: Zpomalený růst, změna vzhledu částí, nádory a hynutí. Při jednorázovém ozáření jsou odolnější pomalu rostoucí rostliny, při delším ozáření rostliny s rychle se dělícími buňkami. Při velkém ozáření vznikají mutanti- GMO potraviny.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836621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900">
        <p14:glitter pattern="hexago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1119" y="0"/>
            <a:ext cx="9143999" cy="6858000"/>
          </a:xfrm>
        </p:spPr>
      </p:pic>
    </p:spTree>
    <p:extLst>
      <p:ext uri="{BB962C8B-B14F-4D97-AF65-F5344CB8AC3E}">
        <p14:creationId xmlns:p14="http://schemas.microsoft.com/office/powerpoint/2010/main" xmlns="" val="23818423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900">
        <p14:glitter pattern="hexago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Zdroje</a:t>
            </a:r>
            <a:endParaRPr lang="cs-C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628800"/>
            <a:ext cx="8229600" cy="4525963"/>
          </a:xfrm>
        </p:spPr>
        <p:txBody>
          <a:bodyPr>
            <a:normAutofit/>
          </a:bodyPr>
          <a:lstStyle/>
          <a:p>
            <a:r>
              <a:rPr lang="cs-CZ" sz="1400" u="sng" dirty="0">
                <a:solidFill>
                  <a:schemeClr val="tx1"/>
                </a:solidFill>
              </a:rPr>
              <a:t>https://www.google.cz/url?sa=t&amp;rct=j&amp;q=&amp;</a:t>
            </a:r>
            <a:r>
              <a:rPr lang="cs-CZ" sz="1400" u="sng" dirty="0" smtClean="0">
                <a:solidFill>
                  <a:schemeClr val="tx1"/>
                </a:solidFill>
              </a:rPr>
              <a:t>esrc=s&amp;source=web&amp;cd=3&amp;cad=rja&amp;uact=8&amp;ved=0CEcQFjAC&amp;url=http%3A%2F%2Fis.muni.cz%2Fth%2F135711%2Fpedf_b%2Fvlivionizujicihozareni.doc&amp;ei=v0thU5K6GcKTtAb654Bw&amp;usg=AFQjCNEY_sD9UapAc7HxOXOjp3b5YR5Nfw&amp;sig2=C6DS8pm6JOX70j_MrPxgeA&amp;bvm=bv.65636070,d.Yms</a:t>
            </a:r>
          </a:p>
          <a:p>
            <a:r>
              <a:rPr lang="cs-CZ" sz="1400" dirty="0">
                <a:solidFill>
                  <a:schemeClr val="tx1"/>
                </a:solidFill>
                <a:hlinkClick r:id="rId2"/>
              </a:rPr>
              <a:t>http://</a:t>
            </a:r>
            <a:r>
              <a:rPr lang="cs-CZ" sz="1400" dirty="0" smtClean="0">
                <a:solidFill>
                  <a:schemeClr val="tx1"/>
                </a:solidFill>
                <a:hlinkClick r:id="rId2"/>
              </a:rPr>
              <a:t>atominfo.cz/wp-content/uploads/2011/09/mochovce_2.jpg</a:t>
            </a:r>
            <a:endParaRPr lang="cs-CZ" sz="1400" dirty="0" smtClean="0">
              <a:solidFill>
                <a:schemeClr val="tx1"/>
              </a:solidFill>
            </a:endParaRPr>
          </a:p>
          <a:p>
            <a:r>
              <a:rPr lang="cs-CZ" sz="1400" dirty="0">
                <a:solidFill>
                  <a:schemeClr val="tx1"/>
                </a:solidFill>
                <a:hlinkClick r:id="rId3"/>
              </a:rPr>
              <a:t>http://</a:t>
            </a:r>
            <a:r>
              <a:rPr lang="cs-CZ" sz="1400" dirty="0" smtClean="0">
                <a:solidFill>
                  <a:schemeClr val="tx1"/>
                </a:solidFill>
                <a:hlinkClick r:id="rId3"/>
              </a:rPr>
              <a:t>img.radio.cz/pictures/c/zvirata/moucha_tse_tse.jpg</a:t>
            </a:r>
            <a:endParaRPr lang="cs-CZ" sz="1400" dirty="0" smtClean="0">
              <a:solidFill>
                <a:schemeClr val="tx1"/>
              </a:solidFill>
            </a:endParaRPr>
          </a:p>
          <a:p>
            <a:r>
              <a:rPr lang="cs-CZ" sz="1400" dirty="0">
                <a:solidFill>
                  <a:schemeClr val="tx1"/>
                </a:solidFill>
                <a:hlinkClick r:id="rId4"/>
              </a:rPr>
              <a:t>http://</a:t>
            </a:r>
            <a:r>
              <a:rPr lang="cs-CZ" sz="1400" dirty="0" smtClean="0">
                <a:solidFill>
                  <a:schemeClr val="tx1"/>
                </a:solidFill>
                <a:hlinkClick r:id="rId4"/>
              </a:rPr>
              <a:t>www.aros.cz/wp-content/gallery/repka-olejka/repka_olejka_1.jpg</a:t>
            </a:r>
            <a:endParaRPr lang="cs-CZ" sz="1400" dirty="0" smtClean="0">
              <a:solidFill>
                <a:schemeClr val="tx1"/>
              </a:solidFill>
            </a:endParaRPr>
          </a:p>
          <a:p>
            <a:r>
              <a:rPr lang="cs-CZ" sz="1400" dirty="0">
                <a:solidFill>
                  <a:srgbClr val="FF0000"/>
                </a:solidFill>
                <a:hlinkClick r:id="rId5"/>
              </a:rPr>
              <a:t>http://</a:t>
            </a:r>
            <a:r>
              <a:rPr lang="cs-CZ" sz="1400" dirty="0" smtClean="0">
                <a:solidFill>
                  <a:srgbClr val="FF0000"/>
                </a:solidFill>
                <a:hlinkClick r:id="rId5"/>
              </a:rPr>
              <a:t>dxline.info/img/new_ail/radiation-sickness_1.jpg</a:t>
            </a:r>
            <a:endParaRPr lang="cs-CZ" sz="1400" dirty="0" smtClean="0">
              <a:solidFill>
                <a:srgbClr val="FF0000"/>
              </a:solidFill>
            </a:endParaRPr>
          </a:p>
          <a:p>
            <a:r>
              <a:rPr lang="cs-CZ" sz="1400" dirty="0">
                <a:solidFill>
                  <a:srgbClr val="FF0000"/>
                </a:solidFill>
                <a:hlinkClick r:id="rId6"/>
              </a:rPr>
              <a:t>http://</a:t>
            </a:r>
            <a:r>
              <a:rPr lang="cs-CZ" sz="1400" dirty="0" smtClean="0">
                <a:solidFill>
                  <a:srgbClr val="FF0000"/>
                </a:solidFill>
                <a:hlinkClick r:id="rId6"/>
              </a:rPr>
              <a:t>upload.wikimedia.org/wikipedia/commons/5/5d/MRSA_SEM_7821_lores.jpg</a:t>
            </a:r>
            <a:endParaRPr lang="cs-CZ" sz="1400" dirty="0" smtClean="0">
              <a:solidFill>
                <a:srgbClr val="FF0000"/>
              </a:solidFill>
            </a:endParaRPr>
          </a:p>
          <a:p>
            <a:endParaRPr lang="cs-CZ" sz="1400" dirty="0" smtClean="0">
              <a:solidFill>
                <a:srgbClr val="FF0000"/>
              </a:solidFill>
            </a:endParaRPr>
          </a:p>
          <a:p>
            <a:endParaRPr lang="cs-CZ" sz="1400" dirty="0"/>
          </a:p>
        </p:txBody>
      </p:sp>
    </p:spTree>
    <p:extLst>
      <p:ext uri="{BB962C8B-B14F-4D97-AF65-F5344CB8AC3E}">
        <p14:creationId xmlns:p14="http://schemas.microsoft.com/office/powerpoint/2010/main" xmlns="" val="20956152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Co nás může ohozit?</a:t>
            </a:r>
            <a:endParaRPr lang="cs-C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Jedním z obávaných problému jsou neškodné jaderné elektrárny</a:t>
            </a:r>
          </a:p>
          <a:p>
            <a:r>
              <a:rPr lang="cs-CZ" dirty="0" smtClean="0"/>
              <a:t>Ohrozit nás může poškození jaderné elektrárny, teroristický útok, či nebezpečná manipulace s jaderným odpadem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4259502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900">
        <p14:glitter pattern="hexago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396552" y="0"/>
            <a:ext cx="10309412" cy="6858000"/>
          </a:xfrm>
        </p:spPr>
      </p:pic>
    </p:spTree>
    <p:extLst>
      <p:ext uri="{BB962C8B-B14F-4D97-AF65-F5344CB8AC3E}">
        <p14:creationId xmlns:p14="http://schemas.microsoft.com/office/powerpoint/2010/main" xmlns="" val="30850049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900">
        <p14:glitter pattern="hexago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Působení ionizujícího záření na živočišné buňky</a:t>
            </a:r>
            <a:endParaRPr lang="cs-C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Při styku s lidskou buňkou dochází ke hydrolýze vody na volné radikály H, OH a produkty schopné oxidovat, např. H</a:t>
            </a:r>
            <a:r>
              <a:rPr lang="cs-CZ" baseline="-25000" dirty="0" smtClean="0"/>
              <a:t>2</a:t>
            </a:r>
            <a:r>
              <a:rPr lang="cs-CZ" dirty="0" smtClean="0"/>
              <a:t>O</a:t>
            </a:r>
            <a:r>
              <a:rPr lang="cs-CZ" baseline="-25000" dirty="0" smtClean="0"/>
              <a:t>2</a:t>
            </a:r>
            <a:r>
              <a:rPr lang="cs-CZ" dirty="0" smtClean="0"/>
              <a:t> .</a:t>
            </a:r>
            <a:br>
              <a:rPr lang="cs-CZ" dirty="0" smtClean="0"/>
            </a:br>
            <a:r>
              <a:rPr lang="cs-CZ" dirty="0" smtClean="0"/>
              <a:t>Tyto látky napadají </a:t>
            </a:r>
            <a:r>
              <a:rPr lang="cs-CZ" dirty="0"/>
              <a:t>organické </a:t>
            </a:r>
            <a:r>
              <a:rPr lang="cs-CZ" dirty="0" smtClean="0"/>
              <a:t>molekuly </a:t>
            </a:r>
            <a:r>
              <a:rPr lang="cs-CZ" dirty="0"/>
              <a:t>a chemicky je </a:t>
            </a:r>
            <a:r>
              <a:rPr lang="cs-CZ" dirty="0" smtClean="0"/>
              <a:t>pozměňují. Změny </a:t>
            </a:r>
            <a:r>
              <a:rPr lang="cs-CZ" dirty="0"/>
              <a:t>pak ovlivňují metabolické děje. </a:t>
            </a:r>
          </a:p>
        </p:txBody>
      </p:sp>
    </p:spTree>
    <p:extLst>
      <p:ext uri="{BB962C8B-B14F-4D97-AF65-F5344CB8AC3E}">
        <p14:creationId xmlns:p14="http://schemas.microsoft.com/office/powerpoint/2010/main" xmlns="" val="31638406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900">
        <p14:glitter pattern="hexago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372533" cy="7029400"/>
          </a:xfr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1320877" y="2420888"/>
            <a:ext cx="6477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cs-CZ" dirty="0" smtClean="0">
                <a:solidFill>
                  <a:schemeClr val="bg2">
                    <a:lumMod val="25000"/>
                  </a:schemeClr>
                </a:solidFill>
              </a:rPr>
              <a:t>Nevhodné pro slabší povahy</a:t>
            </a:r>
            <a:endParaRPr lang="cs-CZ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573957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900">
        <p14:glitter pattern="hexago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3 možnosti, které se mohou s buňkou stát po ozáření</a:t>
            </a:r>
            <a:endParaRPr lang="cs-C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Při malé dávce se s buňkou nemusí </a:t>
            </a:r>
            <a:r>
              <a:rPr lang="cs-CZ" b="1" u="sng" dirty="0" smtClean="0"/>
              <a:t>stát nic</a:t>
            </a:r>
            <a:r>
              <a:rPr lang="cs-CZ" dirty="0" smtClean="0"/>
              <a:t>, nebo se působením vzniklých radikálů může buňka </a:t>
            </a:r>
            <a:r>
              <a:rPr lang="cs-CZ" b="1" u="sng" dirty="0" smtClean="0"/>
              <a:t>zmutovat</a:t>
            </a:r>
            <a:r>
              <a:rPr lang="cs-CZ" dirty="0" smtClean="0"/>
              <a:t>. Při silném záření může dojít ke </a:t>
            </a:r>
            <a:r>
              <a:rPr lang="cs-CZ" b="1" u="sng" dirty="0" smtClean="0"/>
              <a:t>smrti buňky</a:t>
            </a:r>
            <a:r>
              <a:rPr lang="cs-CZ" dirty="0" smtClean="0"/>
              <a:t>, kdy dojde ke zničení důležitých složek buňečné struktury. Ke smrti nemusí docházet okamžitě, ale při nižších dávkách může buňka ztratit schopnost se dělit.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12220480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900">
        <p14:glitter pattern="hexago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Jednobuněční živočichové</a:t>
            </a:r>
            <a:endParaRPr lang="cs-C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Jednobuněční živočichové jsou proti záření relativně imunní, proto je potřeba vysokých dávek na jejich usmrcení. Toto usmrcení mikroorganismů (tzv. průmyslová radiační  sterilizace) se používá hlavně ve zdravotnictví a potravinářství.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36460227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900">
        <p14:glitter pattern="hexago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468561" y="0"/>
            <a:ext cx="10090185" cy="6846912"/>
          </a:xfrm>
        </p:spPr>
      </p:pic>
    </p:spTree>
    <p:extLst>
      <p:ext uri="{BB962C8B-B14F-4D97-AF65-F5344CB8AC3E}">
        <p14:creationId xmlns:p14="http://schemas.microsoft.com/office/powerpoint/2010/main" xmlns="" val="2029091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900">
        <p14:glitter pattern="hexago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Hmyz</a:t>
            </a:r>
            <a:endParaRPr lang="cs-C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cs-CZ" dirty="0" smtClean="0"/>
              <a:t>Hmyz je proti záření zhruba 100x odolnější, než obratlovci. K hubení hmyzu se využívají 2 metody. 1. metoda je jejich hubení </a:t>
            </a:r>
            <a:r>
              <a:rPr lang="cs-CZ" b="1" dirty="0" smtClean="0"/>
              <a:t>vysokými dávkami radiace</a:t>
            </a:r>
            <a:endParaRPr lang="cs-CZ" dirty="0"/>
          </a:p>
          <a:p>
            <a:r>
              <a:rPr lang="cs-CZ" dirty="0" smtClean="0"/>
              <a:t>Další možnost je jejich </a:t>
            </a:r>
            <a:r>
              <a:rPr lang="cs-CZ" b="1" dirty="0" smtClean="0"/>
              <a:t>sterilizace pomocí nižších dávek </a:t>
            </a:r>
            <a:r>
              <a:rPr lang="cs-CZ" dirty="0" smtClean="0"/>
              <a:t>(pohlavní buňky podléhají dělení) a jejich následné vypouštění. Sterilní jedinci </a:t>
            </a:r>
            <a:r>
              <a:rPr lang="cs-CZ" dirty="0" smtClean="0"/>
              <a:t>neplodí </a:t>
            </a:r>
            <a:r>
              <a:rPr lang="cs-CZ" dirty="0" smtClean="0"/>
              <a:t>potomky a zárověn okrádají plodné o samice. Za několik generací lze takto úspěšně vyhubit druh hmyzu.</a:t>
            </a:r>
            <a:endParaRPr lang="cs-CZ" b="1" dirty="0"/>
          </a:p>
        </p:txBody>
      </p:sp>
    </p:spTree>
    <p:extLst>
      <p:ext uri="{BB962C8B-B14F-4D97-AF65-F5344CB8AC3E}">
        <p14:creationId xmlns:p14="http://schemas.microsoft.com/office/powerpoint/2010/main" xmlns="" val="41248301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900">
        <p14:glitter pattern="hexago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Theme2">
  <a:themeElements>
    <a:clrScheme name="Custom 2">
      <a:dk1>
        <a:srgbClr val="0070C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0070C0"/>
      </a:hlink>
      <a:folHlink>
        <a:srgbClr val="903638"/>
      </a:folHlink>
    </a:clrScheme>
    <a:fontScheme name="Office Them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Theme2</Template>
  <TotalTime>577</TotalTime>
  <Words>317</Words>
  <Application>Microsoft Office PowerPoint</Application>
  <PresentationFormat>Předvádění na obrazovce (4:3)</PresentationFormat>
  <Paragraphs>24</Paragraphs>
  <Slides>13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13</vt:i4>
      </vt:variant>
    </vt:vector>
  </HeadingPairs>
  <TitlesOfParts>
    <vt:vector size="14" baseType="lpstr">
      <vt:lpstr>Theme2</vt:lpstr>
      <vt:lpstr>Vliv záření na životní prostředí</vt:lpstr>
      <vt:lpstr>Co nás může ohozit?</vt:lpstr>
      <vt:lpstr>Snímek 3</vt:lpstr>
      <vt:lpstr>Působení ionizujícího záření na živočišné buňky</vt:lpstr>
      <vt:lpstr>Snímek 5</vt:lpstr>
      <vt:lpstr>3 možnosti, které se mohou s buňkou stát po ozáření</vt:lpstr>
      <vt:lpstr>Jednobuněční živočichové</vt:lpstr>
      <vt:lpstr>Snímek 8</vt:lpstr>
      <vt:lpstr>Hmyz</vt:lpstr>
      <vt:lpstr>Snímek 10</vt:lpstr>
      <vt:lpstr>Rostliny</vt:lpstr>
      <vt:lpstr>Snímek 12</vt:lpstr>
      <vt:lpstr>Zdroje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Vliv záření na životní prostředí</dc:title>
  <dc:creator>Šulda</dc:creator>
  <cp:lastModifiedBy>Jarmila Ichová</cp:lastModifiedBy>
  <cp:revision>19</cp:revision>
  <dcterms:created xsi:type="dcterms:W3CDTF">2014-04-30T11:52:21Z</dcterms:created>
  <dcterms:modified xsi:type="dcterms:W3CDTF">2015-04-12T20:11:00Z</dcterms:modified>
</cp:coreProperties>
</file>